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4" r:id="rId2"/>
    <p:sldId id="265" r:id="rId3"/>
    <p:sldId id="266" r:id="rId4"/>
    <p:sldId id="267" r:id="rId5"/>
    <p:sldId id="268" r:id="rId6"/>
    <p:sldId id="269" r:id="rId7"/>
    <p:sldId id="270" r:id="rId8"/>
    <p:sldId id="276" r:id="rId9"/>
    <p:sldId id="277" r:id="rId10"/>
    <p:sldId id="278" r:id="rId11"/>
    <p:sldId id="271" r:id="rId12"/>
    <p:sldId id="279" r:id="rId13"/>
    <p:sldId id="280" r:id="rId14"/>
    <p:sldId id="281" r:id="rId15"/>
    <p:sldId id="282" r:id="rId16"/>
    <p:sldId id="283" r:id="rId17"/>
    <p:sldId id="284" r:id="rId18"/>
    <p:sldId id="285" r:id="rId19"/>
    <p:sldId id="272" r:id="rId20"/>
    <p:sldId id="27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E0F0AF-7B8A-429C-AF46-7187E0D638A2}" type="datetimeFigureOut">
              <a:rPr lang="en-IN" smtClean="0"/>
              <a:t>23-05-2023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5CFFD-EBC1-4D43-ACA8-4AF54280FC2D}" type="slidenum">
              <a:rPr lang="en-IN" smtClean="0"/>
              <a:t>‹#›</a:t>
            </a:fld>
            <a:endParaRPr lang="en-IN"/>
          </a:p>
        </p:txBody>
      </p:sp>
    </p:spTree>
    <p:extLst>
      <p:ext uri="{BB962C8B-B14F-4D97-AF65-F5344CB8AC3E}">
        <p14:creationId xmlns:p14="http://schemas.microsoft.com/office/powerpoint/2010/main" val="1822931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3025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BC9B-0AE9-8CA4-EB8E-C468DC04BA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1FB4EC-DB4E-10BE-66F8-7141FCC1F4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18A2224-9FBA-0373-05E4-E4639CB0A813}"/>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5" name="Footer Placeholder 4">
            <a:extLst>
              <a:ext uri="{FF2B5EF4-FFF2-40B4-BE49-F238E27FC236}">
                <a16:creationId xmlns:a16="http://schemas.microsoft.com/office/drawing/2014/main" id="{809C2CC3-F86E-657A-DFCB-0A0192E62E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D6B80D-EC00-ACFB-44E1-C219CE3D14F4}"/>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127189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785C-585E-CBD2-E175-9FDEF655FB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A6C4F5-7EAA-0C31-BDA7-62923DFA45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1890F8-8411-9108-71AD-58B09107F922}"/>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5" name="Footer Placeholder 4">
            <a:extLst>
              <a:ext uri="{FF2B5EF4-FFF2-40B4-BE49-F238E27FC236}">
                <a16:creationId xmlns:a16="http://schemas.microsoft.com/office/drawing/2014/main" id="{E13237EB-17C3-E1C6-EA48-F3C04A85F5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8C24F7-7E1F-BE35-6050-B3A6F13EDB58}"/>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4139621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7ED08C-8A94-22A6-20DA-A2A682729D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372E8E-605B-30A2-82A1-668AE44C0C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8C9B10-2BBB-7118-7671-51685EBBA1C9}"/>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5" name="Footer Placeholder 4">
            <a:extLst>
              <a:ext uri="{FF2B5EF4-FFF2-40B4-BE49-F238E27FC236}">
                <a16:creationId xmlns:a16="http://schemas.microsoft.com/office/drawing/2014/main" id="{CF15B4BD-63B7-0D2A-C635-1EC7672DE1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8474BF-A5C4-88C6-6565-48303BC24259}"/>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1790084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225715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extLst>
      <p:ext uri="{BB962C8B-B14F-4D97-AF65-F5344CB8AC3E}">
        <p14:creationId xmlns:p14="http://schemas.microsoft.com/office/powerpoint/2010/main" val="3783101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EBF31-877B-FC44-1B27-69EC2B7BF8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16B55A-C8E7-2C8D-37E1-CDE11A7BDE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84D639-77F0-E941-BE5D-EF7283976149}"/>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5" name="Footer Placeholder 4">
            <a:extLst>
              <a:ext uri="{FF2B5EF4-FFF2-40B4-BE49-F238E27FC236}">
                <a16:creationId xmlns:a16="http://schemas.microsoft.com/office/drawing/2014/main" id="{F878EACF-F778-0223-52C6-CB7A986513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892886-6DB2-C116-8B7A-F8CA074B7B69}"/>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379841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0B2C1-582E-B67D-7AED-A5D58F8E91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FA559B-7495-55A0-93DB-7E33508102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23E4F7-EB19-3E5B-0D19-D5DADEE7FB8A}"/>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5" name="Footer Placeholder 4">
            <a:extLst>
              <a:ext uri="{FF2B5EF4-FFF2-40B4-BE49-F238E27FC236}">
                <a16:creationId xmlns:a16="http://schemas.microsoft.com/office/drawing/2014/main" id="{5E6DE003-1761-363C-2025-1F455D2D47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9EA69-DC3F-B74F-01A9-76BA955C103A}"/>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206848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8842-C04B-6EF9-13EC-F5D87EBE34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2AE6C7-DB8D-8BE6-6D61-327AA6E9C2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36465F-E632-F532-52BD-BFFB5FF17D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2AB9604-1FC8-041F-DB1F-622CB394F811}"/>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6" name="Footer Placeholder 5">
            <a:extLst>
              <a:ext uri="{FF2B5EF4-FFF2-40B4-BE49-F238E27FC236}">
                <a16:creationId xmlns:a16="http://schemas.microsoft.com/office/drawing/2014/main" id="{5ACC182C-1DCC-5379-4D5A-9F7425573E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9D57E5-36A1-5E11-275A-DAE0B5790BD9}"/>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4013929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58EB-3020-F58D-79F2-409B119BE4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7F479E-AF35-3841-1C76-5AD91C5FD7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58F4A8-E3BC-F9C3-CE2E-742237CA68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064CED-913D-F6E2-A4B3-1A572656D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ABF6BB-72C7-67C1-6FFB-467C489329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7997362-F70E-8284-C263-3B90D8F86CD7}"/>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8" name="Footer Placeholder 7">
            <a:extLst>
              <a:ext uri="{FF2B5EF4-FFF2-40B4-BE49-F238E27FC236}">
                <a16:creationId xmlns:a16="http://schemas.microsoft.com/office/drawing/2014/main" id="{87F6E154-56DD-EBC5-93BA-1B6094E09B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8B6531D-D241-B9FE-80F4-4BD3FCC4E5FB}"/>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4104409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BE7C-20BD-AE42-1F79-22C32DCB37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C4DA032-1F42-6EDC-21B6-040983B03182}"/>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4" name="Footer Placeholder 3">
            <a:extLst>
              <a:ext uri="{FF2B5EF4-FFF2-40B4-BE49-F238E27FC236}">
                <a16:creationId xmlns:a16="http://schemas.microsoft.com/office/drawing/2014/main" id="{84831A8C-8014-F3ED-FA98-C795047C47D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4F20F0A-C6B7-0AAC-6B4A-AF586403D37F}"/>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1677481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B859EE-DD5E-245E-035B-487B30BFA56C}"/>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3" name="Footer Placeholder 2">
            <a:extLst>
              <a:ext uri="{FF2B5EF4-FFF2-40B4-BE49-F238E27FC236}">
                <a16:creationId xmlns:a16="http://schemas.microsoft.com/office/drawing/2014/main" id="{0444442B-2DF7-2D10-3E99-A9BEB1B17E0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DC93976-1EE0-7593-8F6B-1EBC1BAE8097}"/>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308072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9E98-239D-9D3C-AF77-6C0688C08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D84AB8-AD46-BC1C-44A6-7642631E6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4A641A-E473-A5B3-A94A-79A2A468E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A547A-E6F0-39CD-FC42-CA951DBB115E}"/>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6" name="Footer Placeholder 5">
            <a:extLst>
              <a:ext uri="{FF2B5EF4-FFF2-40B4-BE49-F238E27FC236}">
                <a16:creationId xmlns:a16="http://schemas.microsoft.com/office/drawing/2014/main" id="{7FDE61DE-6393-1906-2355-03E3C62DE0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8B7493-CF3C-CD68-8019-C8B09ED2202F}"/>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1345338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C73EB-388B-37C2-C903-4F5876D87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118658-F619-21AF-6DAF-FC7CD63007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DE8D8A-D108-DA64-FBD6-3C716C33D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6EFE1B-154F-44C7-A5DA-0DE4D82A20EC}"/>
              </a:ext>
            </a:extLst>
          </p:cNvPr>
          <p:cNvSpPr>
            <a:spLocks noGrp="1"/>
          </p:cNvSpPr>
          <p:nvPr>
            <p:ph type="dt" sz="half" idx="10"/>
          </p:nvPr>
        </p:nvSpPr>
        <p:spPr/>
        <p:txBody>
          <a:bodyPr/>
          <a:lstStyle/>
          <a:p>
            <a:fld id="{BF4F2EE1-C3BA-464C-BDD4-AAC95EAE7F74}" type="datetimeFigureOut">
              <a:rPr lang="en-IN" smtClean="0"/>
              <a:t>23-05-2023</a:t>
            </a:fld>
            <a:endParaRPr lang="en-IN"/>
          </a:p>
        </p:txBody>
      </p:sp>
      <p:sp>
        <p:nvSpPr>
          <p:cNvPr id="6" name="Footer Placeholder 5">
            <a:extLst>
              <a:ext uri="{FF2B5EF4-FFF2-40B4-BE49-F238E27FC236}">
                <a16:creationId xmlns:a16="http://schemas.microsoft.com/office/drawing/2014/main" id="{FABE4FBE-3CCB-1366-9EEE-A943FAB15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FD83F7-59FE-3280-2A42-7234B6A8F69B}"/>
              </a:ext>
            </a:extLst>
          </p:cNvPr>
          <p:cNvSpPr>
            <a:spLocks noGrp="1"/>
          </p:cNvSpPr>
          <p:nvPr>
            <p:ph type="sldNum" sz="quarter" idx="12"/>
          </p:nvPr>
        </p:nvSpPr>
        <p:spPr/>
        <p:txBody>
          <a:bodyPr/>
          <a:lstStyle/>
          <a:p>
            <a:fld id="{DC6FF0CE-481B-49F0-98F9-4D2FC9AC3233}" type="slidenum">
              <a:rPr lang="en-IN" smtClean="0"/>
              <a:t>‹#›</a:t>
            </a:fld>
            <a:endParaRPr lang="en-IN"/>
          </a:p>
        </p:txBody>
      </p:sp>
    </p:spTree>
    <p:extLst>
      <p:ext uri="{BB962C8B-B14F-4D97-AF65-F5344CB8AC3E}">
        <p14:creationId xmlns:p14="http://schemas.microsoft.com/office/powerpoint/2010/main" val="305894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DF4C9-338D-87E7-7078-0BCBE8F91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F8C726-D335-151E-C02A-73C2CA4AB3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90354-EAAA-4226-9749-2880D6304D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F2EE1-C3BA-464C-BDD4-AAC95EAE7F74}" type="datetimeFigureOut">
              <a:rPr lang="en-IN" smtClean="0"/>
              <a:t>23-05-2023</a:t>
            </a:fld>
            <a:endParaRPr lang="en-IN"/>
          </a:p>
        </p:txBody>
      </p:sp>
      <p:sp>
        <p:nvSpPr>
          <p:cNvPr id="5" name="Footer Placeholder 4">
            <a:extLst>
              <a:ext uri="{FF2B5EF4-FFF2-40B4-BE49-F238E27FC236}">
                <a16:creationId xmlns:a16="http://schemas.microsoft.com/office/drawing/2014/main" id="{C76BC118-EC2A-5679-D91A-A6D7F1B340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6325001-92B3-BC82-6736-E87C647F92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6FF0CE-481B-49F0-98F9-4D2FC9AC3233}" type="slidenum">
              <a:rPr lang="en-IN" smtClean="0"/>
              <a:t>‹#›</a:t>
            </a:fld>
            <a:endParaRPr lang="en-IN"/>
          </a:p>
        </p:txBody>
      </p:sp>
    </p:spTree>
    <p:extLst>
      <p:ext uri="{BB962C8B-B14F-4D97-AF65-F5344CB8AC3E}">
        <p14:creationId xmlns:p14="http://schemas.microsoft.com/office/powerpoint/2010/main" val="1898833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win\Desktop\Logo.jpg"/>
          <p:cNvPicPr/>
          <p:nvPr/>
        </p:nvPicPr>
        <p:blipFill>
          <a:blip r:embed="rId3"/>
          <a:srcRect l="8849" t="10001" r="9151" b="8333"/>
          <a:stretch>
            <a:fillRect/>
          </a:stretch>
        </p:blipFill>
        <p:spPr bwMode="auto">
          <a:xfrm>
            <a:off x="521009" y="479509"/>
            <a:ext cx="1848704" cy="1452322"/>
          </a:xfrm>
          <a:prstGeom prst="rect">
            <a:avLst/>
          </a:prstGeom>
          <a:noFill/>
          <a:ln w="9525">
            <a:noFill/>
            <a:miter lim="800000"/>
            <a:headEnd/>
            <a:tailEnd/>
          </a:ln>
        </p:spPr>
      </p:pic>
      <p:pic>
        <p:nvPicPr>
          <p:cNvPr id="5" name="Picture 4" descr="C:\Users\win\Desktop\header.jpg"/>
          <p:cNvPicPr/>
          <p:nvPr/>
        </p:nvPicPr>
        <p:blipFill>
          <a:blip r:embed="rId4"/>
          <a:srcRect/>
          <a:stretch>
            <a:fillRect/>
          </a:stretch>
        </p:blipFill>
        <p:spPr bwMode="auto">
          <a:xfrm>
            <a:off x="10058401" y="479509"/>
            <a:ext cx="1651748" cy="1452322"/>
          </a:xfrm>
          <a:prstGeom prst="rect">
            <a:avLst/>
          </a:prstGeom>
          <a:noFill/>
          <a:ln w="9525">
            <a:noFill/>
            <a:miter lim="800000"/>
            <a:headEnd/>
            <a:tailEnd/>
          </a:ln>
        </p:spPr>
      </p:pic>
      <p:sp>
        <p:nvSpPr>
          <p:cNvPr id="6" name="Rectangle 5"/>
          <p:cNvSpPr/>
          <p:nvPr/>
        </p:nvSpPr>
        <p:spPr>
          <a:xfrm>
            <a:off x="2496457" y="957942"/>
            <a:ext cx="7664667" cy="523220"/>
          </a:xfrm>
          <a:prstGeom prst="rect">
            <a:avLst/>
          </a:prstGeom>
        </p:spPr>
        <p:txBody>
          <a:bodyPr wrap="square">
            <a:spAutoFit/>
          </a:bodyPr>
          <a:lstStyle/>
          <a:p>
            <a:r>
              <a:rPr lang="en-US" sz="2800" b="1" dirty="0">
                <a:latin typeface="Cambria" panose="02040503050406030204" pitchFamily="18" charset="0"/>
                <a:ea typeface="BatangChe" panose="02030609000101010101" pitchFamily="49" charset="-127"/>
                <a:cs typeface="Times New Roman" panose="02020603050405020304" pitchFamily="18" charset="0"/>
              </a:rPr>
              <a:t>MVSR Engineering College, </a:t>
            </a:r>
            <a:r>
              <a:rPr lang="en-US" sz="2400" b="1" dirty="0">
                <a:latin typeface="Cambria" panose="02040503050406030204" pitchFamily="18" charset="0"/>
                <a:ea typeface="BatangChe" panose="02030609000101010101" pitchFamily="49" charset="-127"/>
                <a:cs typeface="Times New Roman" panose="02020603050405020304" pitchFamily="18" charset="0"/>
              </a:rPr>
              <a:t>Hyderabad - 501 510</a:t>
            </a:r>
            <a:endParaRPr lang="en-US" sz="2800" b="1" dirty="0"/>
          </a:p>
        </p:txBody>
      </p:sp>
      <p:sp>
        <p:nvSpPr>
          <p:cNvPr id="7" name="Left-Right Arrow 6"/>
          <p:cNvSpPr/>
          <p:nvPr/>
        </p:nvSpPr>
        <p:spPr>
          <a:xfrm>
            <a:off x="901522" y="1931831"/>
            <a:ext cx="10625070" cy="3973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463280" y="2449356"/>
            <a:ext cx="8992077" cy="553998"/>
          </a:xfrm>
          <a:prstGeom prst="rect">
            <a:avLst/>
          </a:prstGeom>
        </p:spPr>
        <p:txBody>
          <a:bodyPr wrap="none">
            <a:spAutoFit/>
          </a:bodyPr>
          <a:lstStyle/>
          <a:p>
            <a:pPr algn="ctr"/>
            <a:r>
              <a:rPr lang="en-US" sz="3000" b="1" dirty="0">
                <a:latin typeface="Cambria" panose="02040503050406030204" pitchFamily="18" charset="0"/>
                <a:ea typeface="BatangChe" panose="02030609000101010101" pitchFamily="49" charset="-127"/>
                <a:cs typeface="Times New Roman" panose="02020603050405020304" pitchFamily="18" charset="0"/>
              </a:rPr>
              <a:t>Department of Computer Science and Engineering</a:t>
            </a:r>
            <a:endParaRPr lang="en-US" sz="3000" b="1" dirty="0"/>
          </a:p>
        </p:txBody>
      </p:sp>
      <p:sp>
        <p:nvSpPr>
          <p:cNvPr id="9" name="TextBox 8"/>
          <p:cNvSpPr txBox="1"/>
          <p:nvPr/>
        </p:nvSpPr>
        <p:spPr>
          <a:xfrm>
            <a:off x="1598898" y="3282485"/>
            <a:ext cx="8720840" cy="2862322"/>
          </a:xfrm>
          <a:prstGeom prst="rect">
            <a:avLst/>
          </a:prstGeom>
          <a:solidFill>
            <a:schemeClr val="bg1"/>
          </a:solidFill>
          <a:ln>
            <a:solidFill>
              <a:schemeClr val="bg1"/>
            </a:solidFill>
          </a:ln>
        </p:spPr>
        <p:txBody>
          <a:bodyPr wrap="square" rtlCol="0">
            <a:spAutoFit/>
          </a:bodyPr>
          <a:lstStyle/>
          <a:p>
            <a:r>
              <a:rPr lang="en-US" b="1" dirty="0"/>
              <a:t>Project Name: Data Analysis of Football using XGBoost</a:t>
            </a:r>
          </a:p>
          <a:p>
            <a:endParaRPr lang="en-US" b="1" dirty="0"/>
          </a:p>
          <a:p>
            <a:endParaRPr lang="en-US" b="1" dirty="0"/>
          </a:p>
          <a:p>
            <a:pPr algn="ctr"/>
            <a:r>
              <a:rPr lang="en-US" b="1" dirty="0">
                <a:latin typeface="Calibri" pitchFamily="34" charset="0"/>
              </a:rPr>
              <a:t>Batch No: A11</a:t>
            </a:r>
          </a:p>
          <a:p>
            <a:pPr algn="ctr"/>
            <a:r>
              <a:rPr lang="en-US" b="1" dirty="0">
                <a:latin typeface="Times New Roman" panose="02020603050405020304" pitchFamily="18" charset="0"/>
                <a:cs typeface="Times New Roman" panose="02020603050405020304" pitchFamily="18" charset="0"/>
              </a:rPr>
              <a:t>M.HAREEN </a:t>
            </a:r>
            <a:r>
              <a:rPr lang="en-US" b="1" dirty="0">
                <a:latin typeface="Calibri" pitchFamily="34" charset="0"/>
              </a:rPr>
              <a:t>–2451-19-733-041</a:t>
            </a:r>
          </a:p>
          <a:p>
            <a:pPr algn="ctr"/>
            <a:r>
              <a:rPr lang="en-IN" b="1" i="0" dirty="0">
                <a:solidFill>
                  <a:srgbClr val="202124"/>
                </a:solidFill>
                <a:effectLst/>
                <a:latin typeface="Times New Roman" panose="02020603050405020304" pitchFamily="18" charset="0"/>
                <a:cs typeface="Times New Roman" panose="02020603050405020304" pitchFamily="18" charset="0"/>
              </a:rPr>
              <a:t>NAGASREEDIVYA KINDI</a:t>
            </a:r>
            <a:r>
              <a:rPr lang="en-US" b="1" dirty="0">
                <a:latin typeface="Times New Roman" panose="02020603050405020304" pitchFamily="18" charset="0"/>
                <a:cs typeface="Times New Roman" panose="02020603050405020304" pitchFamily="18" charset="0"/>
              </a:rPr>
              <a:t> </a:t>
            </a:r>
            <a:r>
              <a:rPr lang="en-US" b="1" dirty="0">
                <a:latin typeface="Calibri" pitchFamily="34" charset="0"/>
              </a:rPr>
              <a:t>–2451-19-733-049</a:t>
            </a:r>
          </a:p>
          <a:p>
            <a:pPr algn="ctr"/>
            <a:r>
              <a:rPr lang="en-IN" b="1" i="0" dirty="0">
                <a:solidFill>
                  <a:srgbClr val="202124"/>
                </a:solidFill>
                <a:effectLst/>
                <a:latin typeface="Times New Roman" panose="02020603050405020304" pitchFamily="18" charset="0"/>
                <a:cs typeface="Times New Roman" panose="02020603050405020304" pitchFamily="18" charset="0"/>
              </a:rPr>
              <a:t>KOTHAPALLI CHANDRA SHEKAR</a:t>
            </a:r>
            <a:r>
              <a:rPr lang="en-US" b="1" dirty="0">
                <a:latin typeface="Calibri" pitchFamily="34" charset="0"/>
              </a:rPr>
              <a:t>–2451-19-733-301</a:t>
            </a:r>
          </a:p>
          <a:p>
            <a:endParaRPr lang="en-US" b="1" dirty="0"/>
          </a:p>
          <a:p>
            <a:endParaRPr lang="en-US" b="1" dirty="0"/>
          </a:p>
          <a:p>
            <a:endParaRPr lang="en-US" b="1" dirty="0"/>
          </a:p>
        </p:txBody>
      </p:sp>
      <p:sp>
        <p:nvSpPr>
          <p:cNvPr id="10" name="TextBox 6"/>
          <p:cNvSpPr txBox="1">
            <a:spLocks noChangeArrowheads="1"/>
          </p:cNvSpPr>
          <p:nvPr/>
        </p:nvSpPr>
        <p:spPr bwMode="auto">
          <a:xfrm>
            <a:off x="8107273" y="5752392"/>
            <a:ext cx="4113498" cy="800219"/>
          </a:xfrm>
          <a:prstGeom prst="rect">
            <a:avLst/>
          </a:prstGeom>
          <a:noFill/>
          <a:ln w="9525">
            <a:noFill/>
            <a:miter lim="800000"/>
            <a:headEnd/>
            <a:tailEnd/>
          </a:ln>
        </p:spPr>
        <p:txBody>
          <a:bodyPr wrap="none">
            <a:spAutoFit/>
          </a:bodyPr>
          <a:lstStyle/>
          <a:p>
            <a:pPr>
              <a:buFontTx/>
              <a:buNone/>
            </a:pPr>
            <a:r>
              <a:rPr lang="en-US" sz="1500" b="1" dirty="0"/>
              <a:t>Under the guidance of:-</a:t>
            </a:r>
          </a:p>
          <a:p>
            <a:pPr>
              <a:buFontTx/>
              <a:buNone/>
            </a:pPr>
            <a:r>
              <a:rPr lang="en-US" sz="1500" b="1" dirty="0">
                <a:latin typeface="Times New Roman" panose="02020603050405020304" pitchFamily="18" charset="0"/>
                <a:cs typeface="Times New Roman" panose="02020603050405020304" pitchFamily="18" charset="0"/>
              </a:rPr>
              <a:t>Name</a:t>
            </a:r>
            <a:r>
              <a:rPr lang="en-US" sz="1500" b="1" dirty="0"/>
              <a:t>: </a:t>
            </a:r>
            <a:r>
              <a:rPr lang="en-IN" sz="1600" b="1" dirty="0">
                <a:solidFill>
                  <a:srgbClr val="202124"/>
                </a:solidFill>
                <a:latin typeface="Roboto" panose="02000000000000000000" pitchFamily="2" charset="0"/>
              </a:rPr>
              <a:t>ANUPAMA MEDURI</a:t>
            </a:r>
            <a:endParaRPr lang="en-US" sz="1500" b="1" dirty="0"/>
          </a:p>
          <a:p>
            <a:pPr>
              <a:buFontTx/>
              <a:buNone/>
            </a:pPr>
            <a:r>
              <a:rPr lang="en-US" sz="1500" b="1" dirty="0">
                <a:latin typeface="Times New Roman" panose="02020603050405020304" pitchFamily="18" charset="0"/>
                <a:cs typeface="Times New Roman" panose="02020603050405020304" pitchFamily="18" charset="0"/>
              </a:rPr>
              <a:t>Designation</a:t>
            </a:r>
            <a:r>
              <a:rPr lang="en-US" sz="1500" b="1" dirty="0"/>
              <a:t>: Associate Professor, MVSREC</a:t>
            </a:r>
          </a:p>
        </p:txBody>
      </p:sp>
    </p:spTree>
    <p:extLst>
      <p:ext uri="{BB962C8B-B14F-4D97-AF65-F5344CB8AC3E}">
        <p14:creationId xmlns:p14="http://schemas.microsoft.com/office/powerpoint/2010/main" val="346954151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8574-A964-DAF8-315E-8553E2D672EB}"/>
              </a:ext>
            </a:extLst>
          </p:cNvPr>
          <p:cNvSpPr>
            <a:spLocks noGrp="1"/>
          </p:cNvSpPr>
          <p:nvPr>
            <p:ph type="title"/>
          </p:nvPr>
        </p:nvSpPr>
        <p:spPr/>
        <p:txBody>
          <a:bodyPr/>
          <a:lstStyle/>
          <a:p>
            <a:r>
              <a:rPr lang="en-US" dirty="0"/>
              <a:t>HEAT MAP</a:t>
            </a:r>
            <a:endParaRPr lang="en-IN" dirty="0"/>
          </a:p>
        </p:txBody>
      </p:sp>
      <p:sp>
        <p:nvSpPr>
          <p:cNvPr id="3" name="Text Placeholder 2">
            <a:extLst>
              <a:ext uri="{FF2B5EF4-FFF2-40B4-BE49-F238E27FC236}">
                <a16:creationId xmlns:a16="http://schemas.microsoft.com/office/drawing/2014/main" id="{4617ACBD-365F-4EB9-5169-ACAE730E856F}"/>
              </a:ext>
            </a:extLst>
          </p:cNvPr>
          <p:cNvSpPr>
            <a:spLocks noGrp="1"/>
          </p:cNvSpPr>
          <p:nvPr>
            <p:ph type="body"/>
          </p:nvPr>
        </p:nvSpPr>
        <p:spPr>
          <a:xfrm>
            <a:off x="609480" y="1"/>
            <a:ext cx="10972440" cy="5581802"/>
          </a:xfrm>
        </p:spPr>
        <p:txBody>
          <a:bodyPr/>
          <a:lstStyle/>
          <a:p>
            <a:pPr marL="0" indent="0">
              <a:buNone/>
            </a:pPr>
            <a:endParaRPr lang="en-US" sz="2800" kern="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2800" kern="0" dirty="0">
              <a:solidFill>
                <a:srgbClr val="000000"/>
              </a:solidFill>
              <a:latin typeface="Times New Roman" panose="02020603050405020304" pitchFamily="18" charset="0"/>
              <a:ea typeface="Times New Roman" panose="02020603050405020304" pitchFamily="18" charset="0"/>
            </a:endParaRPr>
          </a:p>
          <a:p>
            <a:pPr marL="0" indent="0">
              <a:buNone/>
            </a:pPr>
            <a:r>
              <a:rPr lang="en-US" sz="2800" kern="0" dirty="0">
                <a:solidFill>
                  <a:srgbClr val="000000"/>
                </a:solidFill>
                <a:effectLst/>
                <a:latin typeface="Times New Roman" panose="02020603050405020304" pitchFamily="18" charset="0"/>
                <a:ea typeface="Times New Roman" panose="02020603050405020304" pitchFamily="18" charset="0"/>
              </a:rPr>
              <a:t>A heat map is a graphical representation of a football pitch that indicates the level of a player's activity and effectiveness in different parts of the field.</a:t>
            </a: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4" name="Picture 3">
            <a:extLst>
              <a:ext uri="{FF2B5EF4-FFF2-40B4-BE49-F238E27FC236}">
                <a16:creationId xmlns:a16="http://schemas.microsoft.com/office/drawing/2014/main" id="{BA62B588-649D-B856-1426-DBE9E8AD5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060" y="2920845"/>
            <a:ext cx="5076742" cy="1661160"/>
          </a:xfrm>
          <a:prstGeom prst="rect">
            <a:avLst/>
          </a:prstGeom>
        </p:spPr>
      </p:pic>
      <p:pic>
        <p:nvPicPr>
          <p:cNvPr id="5" name="Picture 4">
            <a:extLst>
              <a:ext uri="{FF2B5EF4-FFF2-40B4-BE49-F238E27FC236}">
                <a16:creationId xmlns:a16="http://schemas.microsoft.com/office/drawing/2014/main" id="{F1563A98-D4ED-C9D3-3DC8-F6DDB7BF5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172" y="2868446"/>
            <a:ext cx="5221768" cy="1615440"/>
          </a:xfrm>
          <a:prstGeom prst="rect">
            <a:avLst/>
          </a:prstGeom>
        </p:spPr>
      </p:pic>
      <p:sp>
        <p:nvSpPr>
          <p:cNvPr id="6" name="TextBox 5">
            <a:extLst>
              <a:ext uri="{FF2B5EF4-FFF2-40B4-BE49-F238E27FC236}">
                <a16:creationId xmlns:a16="http://schemas.microsoft.com/office/drawing/2014/main" id="{C596F8F1-9166-86F6-5046-649763BBEF11}"/>
              </a:ext>
            </a:extLst>
          </p:cNvPr>
          <p:cNvSpPr txBox="1"/>
          <p:nvPr/>
        </p:nvSpPr>
        <p:spPr>
          <a:xfrm>
            <a:off x="609480" y="4614453"/>
            <a:ext cx="10480949" cy="369332"/>
          </a:xfrm>
          <a:prstGeom prst="rect">
            <a:avLst/>
          </a:prstGeom>
          <a:noFill/>
        </p:spPr>
        <p:txBody>
          <a:bodyPr wrap="square" rtlCol="0">
            <a:spAutoFit/>
          </a:bodyPr>
          <a:lstStyle/>
          <a:p>
            <a:r>
              <a:rPr lang="en-IN" dirty="0"/>
              <a:t>               </a:t>
            </a:r>
            <a:r>
              <a:rPr lang="en-IN"/>
              <a:t>Heat map of </a:t>
            </a:r>
            <a:r>
              <a:rPr lang="en-IN" dirty="0"/>
              <a:t>Barcelona                                                             Heat map of Real Madrid</a:t>
            </a:r>
          </a:p>
        </p:txBody>
      </p:sp>
    </p:spTree>
    <p:extLst>
      <p:ext uri="{BB962C8B-B14F-4D97-AF65-F5344CB8AC3E}">
        <p14:creationId xmlns:p14="http://schemas.microsoft.com/office/powerpoint/2010/main" val="228211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48C5-387F-FDFC-C704-71141F6CC93D}"/>
              </a:ext>
            </a:extLst>
          </p:cNvPr>
          <p:cNvSpPr>
            <a:spLocks noGrp="1"/>
          </p:cNvSpPr>
          <p:nvPr>
            <p:ph type="title"/>
          </p:nvPr>
        </p:nvSpPr>
        <p:spPr/>
        <p:txBody>
          <a:bodyPr/>
          <a:lstStyle/>
          <a:p>
            <a:r>
              <a:rPr lang="en-US" dirty="0"/>
              <a:t>POSSESSION CHAIN</a:t>
            </a:r>
            <a:endParaRPr lang="en-IN" dirty="0"/>
          </a:p>
        </p:txBody>
      </p:sp>
      <p:sp>
        <p:nvSpPr>
          <p:cNvPr id="3" name="Text Placeholder 2">
            <a:extLst>
              <a:ext uri="{FF2B5EF4-FFF2-40B4-BE49-F238E27FC236}">
                <a16:creationId xmlns:a16="http://schemas.microsoft.com/office/drawing/2014/main" id="{EB760693-F3E6-13D3-CBA1-C443F8B1E343}"/>
              </a:ext>
            </a:extLst>
          </p:cNvPr>
          <p:cNvSpPr>
            <a:spLocks noGrp="1"/>
          </p:cNvSpPr>
          <p:nvPr>
            <p:ph type="body"/>
          </p:nvPr>
        </p:nvSpPr>
        <p:spPr>
          <a:xfrm>
            <a:off x="609480" y="1604519"/>
            <a:ext cx="10972440" cy="4837377"/>
          </a:xfrm>
        </p:spPr>
        <p:txBody>
          <a:bodyPr>
            <a:normAutofit/>
          </a:bodyPr>
          <a:lstStyle/>
          <a:p>
            <a:pPr marL="0" indent="0">
              <a:buNone/>
            </a:pPr>
            <a:r>
              <a:rPr lang="en-US" sz="2000" kern="0" dirty="0">
                <a:solidFill>
                  <a:srgbClr val="000000"/>
                </a:solidFill>
                <a:effectLst/>
                <a:latin typeface="Times New Roman" panose="02020603050405020304" pitchFamily="18" charset="0"/>
                <a:ea typeface="Times New Roman" panose="02020603050405020304" pitchFamily="18" charset="0"/>
              </a:rPr>
              <a:t>we have generated a possession chain for both teams, which provides an insight into the passing sequences without losing the ball to the opposing team.</a:t>
            </a: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                         </a:t>
            </a:r>
          </a:p>
          <a:p>
            <a:pPr marL="0" indent="0">
              <a:buNone/>
            </a:pPr>
            <a:r>
              <a:rPr lang="en-IN" sz="2000" dirty="0"/>
              <a:t> </a:t>
            </a:r>
            <a:r>
              <a:rPr lang="en-IN" sz="1800" dirty="0">
                <a:latin typeface="Times New Roman" panose="02020603050405020304" pitchFamily="18" charset="0"/>
                <a:ea typeface="Calibri" panose="020F0502020204030204" pitchFamily="34" charset="0"/>
              </a:rPr>
              <a:t>                                         </a:t>
            </a:r>
          </a:p>
          <a:p>
            <a:pPr marL="0" indent="0">
              <a:buNone/>
            </a:pPr>
            <a:endParaRPr lang="en-IN" sz="1800" dirty="0">
              <a:effectLst/>
              <a:latin typeface="Times New Roman" panose="02020603050405020304" pitchFamily="18" charset="0"/>
              <a:ea typeface="Calibri" panose="020F0502020204030204" pitchFamily="34" charset="0"/>
            </a:endParaRPr>
          </a:p>
          <a:p>
            <a:pPr marL="0" indent="0">
              <a:buNone/>
            </a:pPr>
            <a:endParaRPr lang="en-IN" sz="1800" dirty="0">
              <a:latin typeface="Times New Roman" panose="02020603050405020304" pitchFamily="18" charset="0"/>
              <a:ea typeface="Calibri" panose="020F0502020204030204" pitchFamily="34" charset="0"/>
            </a:endParaRPr>
          </a:p>
          <a:p>
            <a:pPr marL="0" indent="0">
              <a:buNone/>
            </a:pPr>
            <a:endParaRPr lang="en-IN" sz="1800" dirty="0">
              <a:effectLst/>
              <a:latin typeface="Times New Roman" panose="02020603050405020304" pitchFamily="18" charset="0"/>
              <a:ea typeface="Calibri" panose="020F0502020204030204" pitchFamily="34" charset="0"/>
            </a:endParaRPr>
          </a:p>
          <a:p>
            <a:pPr marL="0" indent="0">
              <a:buNone/>
            </a:pPr>
            <a:r>
              <a:rPr lang="en-IN" sz="1800" dirty="0">
                <a:effectLst/>
                <a:latin typeface="Times New Roman" panose="02020603050405020304" pitchFamily="18" charset="0"/>
                <a:ea typeface="Calibri" panose="020F0502020204030204" pitchFamily="34" charset="0"/>
              </a:rPr>
              <a:t>                                    Possession chains map of Real Madrid &amp; Barcelona</a:t>
            </a:r>
            <a:endParaRPr lang="en-IN" sz="2000" dirty="0"/>
          </a:p>
        </p:txBody>
      </p:sp>
      <p:pic>
        <p:nvPicPr>
          <p:cNvPr id="4" name="Picture 3">
            <a:extLst>
              <a:ext uri="{FF2B5EF4-FFF2-40B4-BE49-F238E27FC236}">
                <a16:creationId xmlns:a16="http://schemas.microsoft.com/office/drawing/2014/main" id="{F1867326-B3C9-0386-E3E6-D5A80D1785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8768" y="2430713"/>
            <a:ext cx="4673600" cy="3184988"/>
          </a:xfrm>
          <a:prstGeom prst="rect">
            <a:avLst/>
          </a:prstGeom>
        </p:spPr>
      </p:pic>
    </p:spTree>
    <p:extLst>
      <p:ext uri="{BB962C8B-B14F-4D97-AF65-F5344CB8AC3E}">
        <p14:creationId xmlns:p14="http://schemas.microsoft.com/office/powerpoint/2010/main" val="143219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63F1D-100A-9D21-7A26-98E5EE6736DD}"/>
              </a:ext>
            </a:extLst>
          </p:cNvPr>
          <p:cNvSpPr>
            <a:spLocks noGrp="1"/>
          </p:cNvSpPr>
          <p:nvPr>
            <p:ph type="title"/>
          </p:nvPr>
        </p:nvSpPr>
        <p:spPr/>
        <p:txBody>
          <a:bodyPr/>
          <a:lstStyle/>
          <a:p>
            <a:r>
              <a:rPr lang="en-US" b="1" dirty="0"/>
              <a:t>PREDICTION OF GOALS </a:t>
            </a:r>
            <a:endParaRPr lang="en-IN" b="1" dirty="0"/>
          </a:p>
        </p:txBody>
      </p:sp>
      <p:sp>
        <p:nvSpPr>
          <p:cNvPr id="3" name="Content Placeholder 2">
            <a:extLst>
              <a:ext uri="{FF2B5EF4-FFF2-40B4-BE49-F238E27FC236}">
                <a16:creationId xmlns:a16="http://schemas.microsoft.com/office/drawing/2014/main" id="{62A316E0-16B5-981D-8F66-911542F76C20}"/>
              </a:ext>
            </a:extLst>
          </p:cNvPr>
          <p:cNvSpPr>
            <a:spLocks noGrp="1"/>
          </p:cNvSpPr>
          <p:nvPr>
            <p:ph idx="1"/>
          </p:nvPr>
        </p:nvSpPr>
        <p:spPr/>
        <p:txBody>
          <a:bodyPr/>
          <a:lstStyle/>
          <a:p>
            <a:pPr marL="0" indent="0">
              <a:buNone/>
            </a:pPr>
            <a:r>
              <a:rPr lang="en-US" dirty="0"/>
              <a:t>Through analysis we understood:</a:t>
            </a:r>
          </a:p>
          <a:p>
            <a:r>
              <a:rPr lang="en-US" dirty="0"/>
              <a:t> The shots and goals made by both the teams.</a:t>
            </a:r>
          </a:p>
          <a:p>
            <a:r>
              <a:rPr lang="en-US" dirty="0"/>
              <a:t> Pass network of both teams individually.</a:t>
            </a:r>
          </a:p>
          <a:p>
            <a:r>
              <a:rPr lang="en-US" dirty="0"/>
              <a:t> Dangerous passes made by a specific team through which the opposition can counter their rivals.</a:t>
            </a:r>
          </a:p>
          <a:p>
            <a:r>
              <a:rPr lang="en-US" dirty="0"/>
              <a:t> Frequency of moment of players of each team. </a:t>
            </a:r>
          </a:p>
          <a:p>
            <a:r>
              <a:rPr lang="en-US" dirty="0"/>
              <a:t> The passing patterns of both the teams.</a:t>
            </a:r>
          </a:p>
          <a:p>
            <a:pPr marL="0" indent="0">
              <a:buNone/>
            </a:pPr>
            <a:r>
              <a:rPr lang="en-US" dirty="0"/>
              <a:t>Using the above data, the possibility of goal in football match is predicted.</a:t>
            </a:r>
          </a:p>
        </p:txBody>
      </p:sp>
    </p:spTree>
    <p:extLst>
      <p:ext uri="{BB962C8B-B14F-4D97-AF65-F5344CB8AC3E}">
        <p14:creationId xmlns:p14="http://schemas.microsoft.com/office/powerpoint/2010/main" val="287213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2EE8-E7A3-2FB8-5A9E-D7737A38E95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NUMBER OF SHOTS</a:t>
            </a:r>
            <a:endParaRPr lang="en-IN" sz="4000" b="1"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E49CCE4C-2A51-73EA-6E1B-384D75D35EF5}"/>
              </a:ext>
            </a:extLst>
          </p:cNvPr>
          <p:cNvSpPr>
            <a:spLocks noGrp="1"/>
          </p:cNvSpPr>
          <p:nvPr>
            <p:ph idx="1"/>
          </p:nvPr>
        </p:nvSpPr>
        <p:spPr>
          <a:xfrm>
            <a:off x="838200" y="4937760"/>
            <a:ext cx="10515600" cy="1239202"/>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The plot shown above represents the locations from which various shots on goal were attempted. It should also be noted that these are just attempts made to score a goal and not the actual goal.</a:t>
            </a:r>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FC6CC92-D1A4-3B85-33E3-DB3D9534BFDD}"/>
              </a:ext>
            </a:extLst>
          </p:cNvPr>
          <p:cNvPicPr>
            <a:picLocks noChangeAspect="1"/>
          </p:cNvPicPr>
          <p:nvPr/>
        </p:nvPicPr>
        <p:blipFill>
          <a:blip r:embed="rId2"/>
          <a:stretch>
            <a:fillRect/>
          </a:stretch>
        </p:blipFill>
        <p:spPr>
          <a:xfrm>
            <a:off x="3340070" y="1507737"/>
            <a:ext cx="5011346" cy="3353091"/>
          </a:xfrm>
          <a:prstGeom prst="rect">
            <a:avLst/>
          </a:prstGeom>
        </p:spPr>
      </p:pic>
    </p:spTree>
    <p:extLst>
      <p:ext uri="{BB962C8B-B14F-4D97-AF65-F5344CB8AC3E}">
        <p14:creationId xmlns:p14="http://schemas.microsoft.com/office/powerpoint/2010/main" val="48106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5793-2307-AA43-A47D-2DCAA0B9E798}"/>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NUMBER OF GOALS</a:t>
            </a:r>
            <a:endParaRPr lang="en-IN" sz="40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EE812B3-4E7D-DB6C-0136-BE41C3ACF6B0}"/>
              </a:ext>
            </a:extLst>
          </p:cNvPr>
          <p:cNvSpPr>
            <a:spLocks noGrp="1"/>
          </p:cNvSpPr>
          <p:nvPr>
            <p:ph idx="1"/>
          </p:nvPr>
        </p:nvSpPr>
        <p:spPr>
          <a:xfrm>
            <a:off x="838200" y="5188017"/>
            <a:ext cx="10515600" cy="988946"/>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plot above represents the locations from which various goals have occurred during open play.</a:t>
            </a:r>
            <a:endParaRPr lang="en-IN" sz="2000" dirty="0">
              <a:latin typeface="Times New Roman" panose="02020603050405020304" pitchFamily="18"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94CEE820-D188-6F01-CE78-ED730FE3F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506" y="1690688"/>
            <a:ext cx="4926984" cy="3403174"/>
          </a:xfrm>
          <a:prstGeom prst="rect">
            <a:avLst/>
          </a:prstGeom>
        </p:spPr>
      </p:pic>
    </p:spTree>
    <p:extLst>
      <p:ext uri="{BB962C8B-B14F-4D97-AF65-F5344CB8AC3E}">
        <p14:creationId xmlns:p14="http://schemas.microsoft.com/office/powerpoint/2010/main" val="3360554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3481-9716-2CEA-B83E-2FFEAA7D4ACD}"/>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PROPORTION OF SHOTS TO GOAL</a:t>
            </a:r>
            <a:endParaRPr lang="en-IN" sz="40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141573AD-1E1A-BD09-57B7-348E170232FA}"/>
              </a:ext>
            </a:extLst>
          </p:cNvPr>
          <p:cNvSpPr>
            <a:spLocks noGrp="1"/>
          </p:cNvSpPr>
          <p:nvPr>
            <p:ph idx="1"/>
          </p:nvPr>
        </p:nvSpPr>
        <p:spPr>
          <a:xfrm>
            <a:off x="838200" y="5167312"/>
            <a:ext cx="10515600" cy="1009650"/>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plot shown above represents the probability of scoring from a specific location. It is created by taking the number of goals scored from a location and dividing it with the number of shots attempted from that position.</a:t>
            </a:r>
            <a:endParaRPr lang="en-IN" sz="2000" dirty="0">
              <a:latin typeface="Times New Roman" panose="02020603050405020304" pitchFamily="18"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741E3B81-B5E6-1ED5-3738-04FCF4DCF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5643" y="1690688"/>
            <a:ext cx="5053968" cy="3403174"/>
          </a:xfrm>
          <a:prstGeom prst="rect">
            <a:avLst/>
          </a:prstGeom>
        </p:spPr>
      </p:pic>
    </p:spTree>
    <p:extLst>
      <p:ext uri="{BB962C8B-B14F-4D97-AF65-F5344CB8AC3E}">
        <p14:creationId xmlns:p14="http://schemas.microsoft.com/office/powerpoint/2010/main" val="359237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BABF-1976-139E-AE25-D887B5382A18}"/>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SHOT GOAL ANGLE</a:t>
            </a:r>
            <a:endParaRPr lang="en-IN" sz="4000"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A114B40E-6E6F-76A6-2645-EDBF92C602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2907" y="5140083"/>
            <a:ext cx="1781175" cy="571500"/>
          </a:xfrm>
        </p:spPr>
      </p:pic>
      <p:pic>
        <p:nvPicPr>
          <p:cNvPr id="9" name="Content Placeholder 3">
            <a:extLst>
              <a:ext uri="{FF2B5EF4-FFF2-40B4-BE49-F238E27FC236}">
                <a16:creationId xmlns:a16="http://schemas.microsoft.com/office/drawing/2014/main" id="{B52D7424-8ABF-EC28-191D-E79F49522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319" y="1690688"/>
            <a:ext cx="4901587" cy="3326984"/>
          </a:xfrm>
          <a:prstGeom prst="rect">
            <a:avLst/>
          </a:prstGeom>
        </p:spPr>
      </p:pic>
    </p:spTree>
    <p:extLst>
      <p:ext uri="{BB962C8B-B14F-4D97-AF65-F5344CB8AC3E}">
        <p14:creationId xmlns:p14="http://schemas.microsoft.com/office/powerpoint/2010/main" val="4135282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5F7AC-681A-C5AE-4078-DD443155F2B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GOAL SCORED SHOT ANGLE</a:t>
            </a:r>
            <a:endParaRPr lang="en-IN" sz="40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7E4022A9-DF8D-33FA-3906-AABF4399F17C}"/>
              </a:ext>
            </a:extLst>
          </p:cNvPr>
          <p:cNvSpPr>
            <a:spLocks noGrp="1"/>
          </p:cNvSpPr>
          <p:nvPr>
            <p:ph idx="1"/>
          </p:nvPr>
        </p:nvSpPr>
        <p:spPr>
          <a:xfrm>
            <a:off x="838200" y="5351645"/>
            <a:ext cx="10515600" cy="825317"/>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graph shown above represents the log likelihood of a goal being scored from a given shot angle.</a:t>
            </a:r>
            <a:endParaRPr lang="en-IN" sz="2000" dirty="0">
              <a:latin typeface="Times New Roman" panose="02020603050405020304" pitchFamily="18"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43AF9FAF-F5CC-F9E2-7C38-2F1946854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347" y="1765508"/>
            <a:ext cx="4850793" cy="3326984"/>
          </a:xfrm>
          <a:prstGeom prst="rect">
            <a:avLst/>
          </a:prstGeom>
        </p:spPr>
      </p:pic>
    </p:spTree>
    <p:extLst>
      <p:ext uri="{BB962C8B-B14F-4D97-AF65-F5344CB8AC3E}">
        <p14:creationId xmlns:p14="http://schemas.microsoft.com/office/powerpoint/2010/main" val="3767987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A2BD-481C-58B6-411F-A90334A5AE03}"/>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PROBABILITY OF SCORING DISTANCE</a:t>
            </a:r>
            <a:endParaRPr lang="en-IN" sz="40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A7D635CD-2498-FBCA-43C4-BB4579EF7A5D}"/>
              </a:ext>
            </a:extLst>
          </p:cNvPr>
          <p:cNvSpPr>
            <a:spLocks noGrp="1"/>
          </p:cNvSpPr>
          <p:nvPr>
            <p:ph idx="1"/>
          </p:nvPr>
        </p:nvSpPr>
        <p:spPr>
          <a:xfrm>
            <a:off x="838200" y="5024387"/>
            <a:ext cx="10515600" cy="1152576"/>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graph shown above represents the probability of scoring from a certain distance from the goal. This can also be interpreted that the probability of scoring a goal decrease with increase in the distance from goal.</a:t>
            </a:r>
            <a:endParaRPr lang="en-IN" sz="2000" dirty="0">
              <a:latin typeface="Times New Roman" panose="02020603050405020304" pitchFamily="18"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70F90CF6-DE98-8D06-8C22-207324B9A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0570" y="1690688"/>
            <a:ext cx="4901587" cy="3326984"/>
          </a:xfrm>
          <a:prstGeom prst="rect">
            <a:avLst/>
          </a:prstGeom>
        </p:spPr>
      </p:pic>
    </p:spTree>
    <p:extLst>
      <p:ext uri="{BB962C8B-B14F-4D97-AF65-F5344CB8AC3E}">
        <p14:creationId xmlns:p14="http://schemas.microsoft.com/office/powerpoint/2010/main" val="303661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6FA4-E5B3-F75E-963B-22F54E75676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PROBABILITY OF SCORING DISTANCE SQUARED</a:t>
            </a:r>
            <a:endParaRPr lang="en-IN" sz="40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2585FC6-E370-3840-3956-EDA3B7C8E43E}"/>
              </a:ext>
            </a:extLst>
          </p:cNvPr>
          <p:cNvSpPr>
            <a:spLocks noGrp="1"/>
          </p:cNvSpPr>
          <p:nvPr>
            <p:ph idx="1"/>
          </p:nvPr>
        </p:nvSpPr>
        <p:spPr>
          <a:xfrm>
            <a:off x="838200" y="5457523"/>
            <a:ext cx="10515600" cy="71943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graph shown above represents the probability of the scoring distance squared. This can be done using linear regression and the derivation acquired is used in predicting the goals.</a:t>
            </a:r>
            <a:endParaRPr lang="en-IN" sz="2000" dirty="0">
              <a:latin typeface="Times New Roman" panose="02020603050405020304" pitchFamily="18"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53F406FF-0FC6-A66D-C2A0-6F4C32660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448" y="1910613"/>
            <a:ext cx="4901587" cy="3326984"/>
          </a:xfrm>
          <a:prstGeom prst="rect">
            <a:avLst/>
          </a:prstGeom>
        </p:spPr>
      </p:pic>
    </p:spTree>
    <p:extLst>
      <p:ext uri="{BB962C8B-B14F-4D97-AF65-F5344CB8AC3E}">
        <p14:creationId xmlns:p14="http://schemas.microsoft.com/office/powerpoint/2010/main" val="343524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415087" y="157667"/>
            <a:ext cx="11601510" cy="3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GB" sz="1200" b="0" strike="noStrike" spc="-1" dirty="0">
                <a:solidFill>
                  <a:srgbClr val="4472C4"/>
                </a:solidFill>
                <a:latin typeface="Arial Black"/>
              </a:rPr>
              <a:t>Batch No:	A11</a:t>
            </a:r>
            <a:r>
              <a:rPr lang="en-GB" sz="1200" spc="-1" dirty="0">
                <a:solidFill>
                  <a:srgbClr val="4472C4"/>
                </a:solidFill>
                <a:latin typeface="Arial Black"/>
              </a:rPr>
              <a:t>	Name of the project: Data Analysis and Prediction of Football Goals</a:t>
            </a:r>
            <a:br>
              <a:rPr lang="en-GB" sz="1200" dirty="0"/>
            </a:br>
            <a:endParaRPr lang="en-US" sz="2200" b="0" strike="noStrike" spc="-1" dirty="0">
              <a:latin typeface="Arial"/>
            </a:endParaRPr>
          </a:p>
        </p:txBody>
      </p:sp>
      <p:sp>
        <p:nvSpPr>
          <p:cNvPr id="48" name="CustomShape 3"/>
          <p:cNvSpPr/>
          <p:nvPr/>
        </p:nvSpPr>
        <p:spPr>
          <a:xfrm>
            <a:off x="86045" y="378070"/>
            <a:ext cx="11930552" cy="1055297"/>
          </a:xfrm>
          <a:prstGeom prst="rect">
            <a:avLst/>
          </a:prstGeom>
          <a:solidFill>
            <a:schemeClr val="bg1"/>
          </a:solidFill>
          <a:ln w="9360">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600" b="1" strike="noStrike" spc="-1" dirty="0">
                <a:latin typeface="Arial"/>
              </a:rPr>
              <a:t>Problem Statement:</a:t>
            </a:r>
            <a:endParaRPr lang="en-US" sz="1600" spc="-1" dirty="0">
              <a:latin typeface="Arial" panose="020B0604020202020204" pitchFamily="34" charset="0"/>
              <a:cs typeface="Arial" panose="020B0604020202020204" pitchFamily="34" charset="0"/>
            </a:endParaRPr>
          </a:p>
          <a:p>
            <a:pPr>
              <a:lnSpc>
                <a:spcPct val="100000"/>
              </a:lnSpc>
            </a:pPr>
            <a:r>
              <a:rPr lang="en-US" sz="1600" dirty="0"/>
              <a:t>The present undertaking concerns the examination of football games, wherein each match is accompanied by an mp4 file that undergoes conversion to a JSON file, facilitating match analysis and goal prediction. </a:t>
            </a:r>
            <a:endParaRPr lang="en-US" sz="1500" spc="-1" dirty="0">
              <a:latin typeface="Arial"/>
            </a:endParaRPr>
          </a:p>
          <a:p>
            <a:pPr>
              <a:lnSpc>
                <a:spcPct val="100000"/>
              </a:lnSpc>
            </a:pPr>
            <a:endParaRPr lang="en-US" sz="1500" b="0" strike="noStrike" spc="-1" dirty="0">
              <a:latin typeface="Arial"/>
            </a:endParaRPr>
          </a:p>
          <a:p>
            <a:pPr>
              <a:lnSpc>
                <a:spcPct val="100000"/>
              </a:lnSpc>
            </a:pPr>
            <a:endParaRPr lang="en-US" sz="1500" b="0" strike="noStrike" spc="-1" dirty="0">
              <a:latin typeface="Arial"/>
            </a:endParaRPr>
          </a:p>
        </p:txBody>
      </p:sp>
      <p:sp>
        <p:nvSpPr>
          <p:cNvPr id="9" name="CustomShape 3"/>
          <p:cNvSpPr/>
          <p:nvPr/>
        </p:nvSpPr>
        <p:spPr>
          <a:xfrm>
            <a:off x="86045" y="1487533"/>
            <a:ext cx="11944930" cy="1055297"/>
          </a:xfrm>
          <a:prstGeom prst="rect">
            <a:avLst/>
          </a:prstGeom>
          <a:solidFill>
            <a:schemeClr val="bg1"/>
          </a:solidFill>
          <a:ln w="9360">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500" b="0" strike="noStrike" spc="-1" dirty="0">
              <a:latin typeface="Arial"/>
            </a:endParaRPr>
          </a:p>
          <a:p>
            <a:pPr>
              <a:lnSpc>
                <a:spcPct val="100000"/>
              </a:lnSpc>
            </a:pPr>
            <a:endParaRPr lang="en-US" sz="1500" spc="-1" dirty="0">
              <a:latin typeface="Arial"/>
            </a:endParaRPr>
          </a:p>
          <a:p>
            <a:pPr>
              <a:lnSpc>
                <a:spcPct val="100000"/>
              </a:lnSpc>
            </a:pPr>
            <a:endParaRPr lang="en-US" sz="1600" b="1" strike="noStrike" spc="-1" dirty="0">
              <a:latin typeface="Arial"/>
            </a:endParaRPr>
          </a:p>
          <a:p>
            <a:pPr>
              <a:lnSpc>
                <a:spcPct val="100000"/>
              </a:lnSpc>
            </a:pPr>
            <a:r>
              <a:rPr lang="en-US" sz="1600" b="1" strike="noStrike" spc="-1" dirty="0">
                <a:latin typeface="Arial"/>
              </a:rPr>
              <a:t>Project Scope:</a:t>
            </a:r>
          </a:p>
          <a:p>
            <a:pPr>
              <a:lnSpc>
                <a:spcPct val="100000"/>
              </a:lnSpc>
            </a:pPr>
            <a:r>
              <a:rPr lang="en-US" sz="1600" dirty="0"/>
              <a:t>This mode of analysis is implemented to be customized for other sports providing requisite data and algorithmic modifications. Given suitable datasets, an identical analytical methodology may be employed to scrutinize other sports. This adaptability confers a practical advantage to this approach across diverse sporting domains, transcending football.  </a:t>
            </a:r>
            <a:endParaRPr lang="en-US" sz="1500" b="0" strike="noStrike" spc="-1" dirty="0">
              <a:latin typeface="Arial"/>
            </a:endParaRPr>
          </a:p>
          <a:p>
            <a:pPr>
              <a:lnSpc>
                <a:spcPct val="100000"/>
              </a:lnSpc>
            </a:pPr>
            <a:endParaRPr lang="en-US" sz="1500" spc="-1" dirty="0">
              <a:latin typeface="Arial"/>
            </a:endParaRPr>
          </a:p>
          <a:p>
            <a:pPr>
              <a:lnSpc>
                <a:spcPct val="100000"/>
              </a:lnSpc>
            </a:pPr>
            <a:endParaRPr lang="en-US" sz="1500" b="0" strike="noStrike" spc="-1" dirty="0">
              <a:latin typeface="Arial"/>
            </a:endParaRPr>
          </a:p>
          <a:p>
            <a:pPr>
              <a:lnSpc>
                <a:spcPct val="100000"/>
              </a:lnSpc>
            </a:pPr>
            <a:endParaRPr lang="en-US" sz="1500" b="0" strike="noStrike" spc="-1" dirty="0">
              <a:latin typeface="Arial"/>
            </a:endParaRPr>
          </a:p>
        </p:txBody>
      </p:sp>
      <p:sp>
        <p:nvSpPr>
          <p:cNvPr id="11" name="CustomShape 3"/>
          <p:cNvSpPr/>
          <p:nvPr/>
        </p:nvSpPr>
        <p:spPr>
          <a:xfrm>
            <a:off x="100157" y="4045873"/>
            <a:ext cx="11919051" cy="1055297"/>
          </a:xfrm>
          <a:prstGeom prst="rect">
            <a:avLst/>
          </a:prstGeom>
          <a:solidFill>
            <a:schemeClr val="bg1"/>
          </a:solidFill>
          <a:ln w="9360">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r>
              <a:rPr lang="en-US" sz="1400" spc="-1" dirty="0">
                <a:latin typeface="Arial"/>
              </a:rPr>
              <a:t>The major issues faced in the dataset are the existence of null values due to the suspension of a player and inconsistent match data due to the manager introducing substitutes and the change in the play-style.</a:t>
            </a:r>
          </a:p>
          <a:p>
            <a:pPr>
              <a:lnSpc>
                <a:spcPct val="100000"/>
              </a:lnSpc>
            </a:pPr>
            <a:endParaRPr lang="en-US" sz="1500" b="0" strike="noStrike" spc="-1" dirty="0">
              <a:latin typeface="Arial"/>
            </a:endParaRPr>
          </a:p>
        </p:txBody>
      </p:sp>
      <p:sp>
        <p:nvSpPr>
          <p:cNvPr id="12" name="CustomShape 3"/>
          <p:cNvSpPr/>
          <p:nvPr/>
        </p:nvSpPr>
        <p:spPr>
          <a:xfrm>
            <a:off x="97226" y="2596997"/>
            <a:ext cx="11919051" cy="1394712"/>
          </a:xfrm>
          <a:prstGeom prst="rect">
            <a:avLst/>
          </a:prstGeom>
          <a:solidFill>
            <a:schemeClr val="bg1"/>
          </a:solidFill>
          <a:ln w="9360">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endParaRPr lang="en-US" sz="1500" b="0" strike="noStrike" spc="-1" dirty="0">
              <a:latin typeface="Arial"/>
            </a:endParaRPr>
          </a:p>
          <a:p>
            <a:pPr>
              <a:lnSpc>
                <a:spcPct val="100000"/>
              </a:lnSpc>
            </a:pPr>
            <a:endParaRPr lang="en-US" sz="1500" b="1" spc="-1" dirty="0">
              <a:latin typeface="Arial"/>
            </a:endParaRPr>
          </a:p>
          <a:p>
            <a:pPr>
              <a:lnSpc>
                <a:spcPct val="100000"/>
              </a:lnSpc>
            </a:pPr>
            <a:endParaRPr lang="en-US" sz="1600" b="1" spc="-1" dirty="0"/>
          </a:p>
          <a:p>
            <a:pPr>
              <a:lnSpc>
                <a:spcPct val="100000"/>
              </a:lnSpc>
            </a:pPr>
            <a:r>
              <a:rPr lang="en-US" sz="1600" b="1" spc="-1" dirty="0"/>
              <a:t>Application Areas:</a:t>
            </a:r>
          </a:p>
          <a:p>
            <a:pPr>
              <a:lnSpc>
                <a:spcPct val="100000"/>
              </a:lnSpc>
            </a:pPr>
            <a:r>
              <a:rPr lang="en-US" sz="1600" spc="-1" dirty="0">
                <a:latin typeface="Arial"/>
              </a:rPr>
              <a:t>Through this project, a team manager can:</a:t>
            </a:r>
          </a:p>
          <a:p>
            <a:pPr marL="285750" indent="-285750">
              <a:lnSpc>
                <a:spcPct val="100000"/>
              </a:lnSpc>
              <a:buFont typeface="Arial" panose="020B0604020202020204" pitchFamily="34" charset="0"/>
              <a:buChar char="•"/>
            </a:pPr>
            <a:r>
              <a:rPr lang="en-US" sz="1600" dirty="0"/>
              <a:t>Simulate match results. </a:t>
            </a:r>
          </a:p>
          <a:p>
            <a:pPr marL="285750" indent="-285750">
              <a:lnSpc>
                <a:spcPct val="100000"/>
              </a:lnSpc>
              <a:buFont typeface="Arial" panose="020B0604020202020204" pitchFamily="34" charset="0"/>
              <a:buChar char="•"/>
            </a:pPr>
            <a:r>
              <a:rPr lang="en-US" sz="1600" dirty="0"/>
              <a:t>Analyze the performance of a team. </a:t>
            </a:r>
          </a:p>
          <a:p>
            <a:pPr marL="285750" indent="-285750">
              <a:lnSpc>
                <a:spcPct val="100000"/>
              </a:lnSpc>
              <a:buFont typeface="Arial" panose="020B0604020202020204" pitchFamily="34" charset="0"/>
              <a:buChar char="•"/>
            </a:pPr>
            <a:r>
              <a:rPr lang="en-US" sz="1600" dirty="0"/>
              <a:t>Optimize team tactics. </a:t>
            </a:r>
            <a:endParaRPr lang="en-US" sz="1500" b="0" strike="noStrike" spc="-1" dirty="0">
              <a:latin typeface="Arial"/>
            </a:endParaRPr>
          </a:p>
          <a:p>
            <a:pPr>
              <a:lnSpc>
                <a:spcPct val="100000"/>
              </a:lnSpc>
            </a:pPr>
            <a:endParaRPr lang="en-US" sz="1600" b="1" strike="noStrike" spc="-1" dirty="0"/>
          </a:p>
          <a:p>
            <a:pPr>
              <a:lnSpc>
                <a:spcPct val="100000"/>
              </a:lnSpc>
            </a:pPr>
            <a:r>
              <a:rPr lang="en-US" sz="1600" b="1" strike="noStrike" spc="-1" dirty="0"/>
              <a:t>Challenges:</a:t>
            </a:r>
          </a:p>
          <a:p>
            <a:pPr>
              <a:lnSpc>
                <a:spcPct val="100000"/>
              </a:lnSpc>
            </a:pPr>
            <a:endParaRPr lang="en-US" sz="1600" b="1" strike="noStrike" spc="-1" dirty="0"/>
          </a:p>
          <a:p>
            <a:pPr>
              <a:lnSpc>
                <a:spcPct val="100000"/>
              </a:lnSpc>
            </a:pPr>
            <a:endParaRPr lang="en-US" sz="1600" b="1" strike="noStrike" spc="-1" dirty="0"/>
          </a:p>
        </p:txBody>
      </p:sp>
      <p:sp>
        <p:nvSpPr>
          <p:cNvPr id="14" name="TextBox 13"/>
          <p:cNvSpPr txBox="1"/>
          <p:nvPr/>
        </p:nvSpPr>
        <p:spPr>
          <a:xfrm>
            <a:off x="11015933" y="6581001"/>
            <a:ext cx="731290" cy="276999"/>
          </a:xfrm>
          <a:prstGeom prst="rect">
            <a:avLst/>
          </a:prstGeom>
          <a:noFill/>
        </p:spPr>
        <p:txBody>
          <a:bodyPr wrap="none" rtlCol="0">
            <a:spAutoFit/>
          </a:bodyPr>
          <a:lstStyle/>
          <a:p>
            <a:r>
              <a:rPr lang="en-US" sz="1200" dirty="0"/>
              <a:t>Marks:5</a:t>
            </a:r>
          </a:p>
        </p:txBody>
      </p:sp>
    </p:spTree>
    <p:extLst>
      <p:ext uri="{BB962C8B-B14F-4D97-AF65-F5344CB8AC3E}">
        <p14:creationId xmlns:p14="http://schemas.microsoft.com/office/powerpoint/2010/main" val="3607653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4C95-2701-E383-4FBB-9E5A8A9BB3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PROBABILITY OF GOAL</a:t>
            </a:r>
            <a:endParaRPr lang="en-IN" sz="4000" b="1"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255EE088-2731-7214-17E0-41FAE9DF435E}"/>
              </a:ext>
            </a:extLst>
          </p:cNvPr>
          <p:cNvSpPr>
            <a:spLocks noGrp="1"/>
          </p:cNvSpPr>
          <p:nvPr>
            <p:ph idx="1"/>
          </p:nvPr>
        </p:nvSpPr>
        <p:spPr>
          <a:xfrm>
            <a:off x="838200" y="5496025"/>
            <a:ext cx="10515600" cy="68093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plot shown above represents the probability of scoring a goal from a specific location using a heat map and fined tuned using linear regression.</a:t>
            </a:r>
            <a:endParaRPr lang="en-IN" sz="2000" dirty="0">
              <a:latin typeface="Times New Roman" panose="02020603050405020304" pitchFamily="18" charset="0"/>
              <a:cs typeface="Times New Roman" panose="02020603050405020304" pitchFamily="18" charset="0"/>
            </a:endParaRPr>
          </a:p>
        </p:txBody>
      </p:sp>
      <p:pic>
        <p:nvPicPr>
          <p:cNvPr id="10" name="Content Placeholder 6">
            <a:extLst>
              <a:ext uri="{FF2B5EF4-FFF2-40B4-BE49-F238E27FC236}">
                <a16:creationId xmlns:a16="http://schemas.microsoft.com/office/drawing/2014/main" id="{D1AC10CA-3400-7E67-5694-AF7CE6B2C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987" y="2063198"/>
            <a:ext cx="4304762" cy="3060317"/>
          </a:xfrm>
          <a:prstGeom prst="rect">
            <a:avLst/>
          </a:prstGeom>
        </p:spPr>
      </p:pic>
    </p:spTree>
    <p:extLst>
      <p:ext uri="{BB962C8B-B14F-4D97-AF65-F5344CB8AC3E}">
        <p14:creationId xmlns:p14="http://schemas.microsoft.com/office/powerpoint/2010/main" val="892023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B380-360A-27E9-AD46-8C15B28D1F33}"/>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ROC CURVE</a:t>
            </a:r>
            <a:endParaRPr lang="en-IN" sz="40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232D1A56-B7BC-EDF3-65BB-4E678F5A21C0}"/>
              </a:ext>
            </a:extLst>
          </p:cNvPr>
          <p:cNvSpPr>
            <a:spLocks noGrp="1"/>
          </p:cNvSpPr>
          <p:nvPr>
            <p:ph idx="1"/>
          </p:nvPr>
        </p:nvSpPr>
        <p:spPr>
          <a:xfrm>
            <a:off x="838200" y="5438273"/>
            <a:ext cx="10515600" cy="73868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graph shown above represents the ROC curve also curved as a Receiver Operating Characteristic curve which shows the performance of the prediction model at all the different thresholds.</a:t>
            </a:r>
            <a:endParaRPr lang="en-IN" sz="2000" dirty="0">
              <a:latin typeface="Times New Roman" panose="02020603050405020304" pitchFamily="18" charset="0"/>
              <a:cs typeface="Times New Roman" panose="02020603050405020304" pitchFamily="18" charset="0"/>
            </a:endParaRPr>
          </a:p>
        </p:txBody>
      </p:sp>
      <p:pic>
        <p:nvPicPr>
          <p:cNvPr id="7" name="Content Placeholder 3">
            <a:extLst>
              <a:ext uri="{FF2B5EF4-FFF2-40B4-BE49-F238E27FC236}">
                <a16:creationId xmlns:a16="http://schemas.microsoft.com/office/drawing/2014/main" id="{A1744475-986E-CC19-074F-4220457B0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157" y="1740111"/>
            <a:ext cx="5003174" cy="3377778"/>
          </a:xfrm>
          <a:prstGeom prst="rect">
            <a:avLst/>
          </a:prstGeom>
        </p:spPr>
      </p:pic>
    </p:spTree>
    <p:extLst>
      <p:ext uri="{BB962C8B-B14F-4D97-AF65-F5344CB8AC3E}">
        <p14:creationId xmlns:p14="http://schemas.microsoft.com/office/powerpoint/2010/main" val="383620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999D-6FE1-7BDA-4C2C-D272A7581E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C12019-2ABE-DC89-F672-69948DED71AE}"/>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sz="4400" b="1" dirty="0">
                <a:latin typeface="Times New Roman" panose="02020603050405020304" pitchFamily="18" charset="0"/>
                <a:cs typeface="Times New Roman" panose="02020603050405020304" pitchFamily="18" charset="0"/>
              </a:rPr>
              <a:t>THANK YOU</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2278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C68697-50D0-BAE6-4645-2FE6CEB47D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9691" y="2367768"/>
            <a:ext cx="4232617" cy="4232617"/>
          </a:xfrm>
          <a:prstGeom prst="rect">
            <a:avLst/>
          </a:prstGeom>
        </p:spPr>
      </p:pic>
      <p:sp>
        <p:nvSpPr>
          <p:cNvPr id="3" name="TextBox 2">
            <a:extLst>
              <a:ext uri="{FF2B5EF4-FFF2-40B4-BE49-F238E27FC236}">
                <a16:creationId xmlns:a16="http://schemas.microsoft.com/office/drawing/2014/main" id="{DCA9EF90-A806-9D57-D0B8-461104B4686E}"/>
              </a:ext>
            </a:extLst>
          </p:cNvPr>
          <p:cNvSpPr txBox="1"/>
          <p:nvPr/>
        </p:nvSpPr>
        <p:spPr>
          <a:xfrm>
            <a:off x="1652954" y="465991"/>
            <a:ext cx="3944991" cy="461665"/>
          </a:xfrm>
          <a:prstGeom prst="rect">
            <a:avLst/>
          </a:prstGeom>
          <a:noFill/>
        </p:spPr>
        <p:txBody>
          <a:bodyPr wrap="none" rtlCol="0">
            <a:spAutoFit/>
          </a:bodyPr>
          <a:lstStyle/>
          <a:p>
            <a:r>
              <a:rPr lang="en-US" sz="2400" b="1" dirty="0"/>
              <a:t>Sample Tracking Screenshots:</a:t>
            </a:r>
            <a:endParaRPr lang="en-IN" sz="2400" b="1" dirty="0"/>
          </a:p>
        </p:txBody>
      </p:sp>
      <p:sp>
        <p:nvSpPr>
          <p:cNvPr id="4" name="TextBox 3">
            <a:extLst>
              <a:ext uri="{FF2B5EF4-FFF2-40B4-BE49-F238E27FC236}">
                <a16:creationId xmlns:a16="http://schemas.microsoft.com/office/drawing/2014/main" id="{74C692CD-07DE-ED5B-2BA5-18EFB71B6E74}"/>
              </a:ext>
            </a:extLst>
          </p:cNvPr>
          <p:cNvSpPr txBox="1"/>
          <p:nvPr/>
        </p:nvSpPr>
        <p:spPr>
          <a:xfrm>
            <a:off x="1652954" y="1037492"/>
            <a:ext cx="9731327" cy="1525802"/>
          </a:xfrm>
          <a:prstGeom prst="rect">
            <a:avLst/>
          </a:prstGeom>
          <a:noFill/>
        </p:spPr>
        <p:txBody>
          <a:bodyPr wrap="square" rtlCol="0">
            <a:spAutoFit/>
          </a:bodyPr>
          <a:lstStyle/>
          <a:p>
            <a:pPr marL="0" lvl="0" indent="0">
              <a:lnSpc>
                <a:spcPct val="107000"/>
              </a:lnSpc>
              <a:buNone/>
              <a:tabLst>
                <a:tab pos="4572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We annotate each frame using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roboflow</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software. After annotation of each frame we convert the data into text data to perform analysis.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ROBOFLOW: Roboflow is a computer vision platform that allows users to build computer vision models faster and more accurately through the provision of better data collection, preprocessing, and model training techniques.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1693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BA971-A980-63A6-1499-1DC8E8877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257" y="2069465"/>
            <a:ext cx="5277485" cy="2719070"/>
          </a:xfrm>
          <a:prstGeom prst="rect">
            <a:avLst/>
          </a:prstGeom>
        </p:spPr>
      </p:pic>
      <p:sp>
        <p:nvSpPr>
          <p:cNvPr id="3" name="TextBox 2">
            <a:extLst>
              <a:ext uri="{FF2B5EF4-FFF2-40B4-BE49-F238E27FC236}">
                <a16:creationId xmlns:a16="http://schemas.microsoft.com/office/drawing/2014/main" id="{06DD0AE9-6F3C-F503-145C-07E3B275481E}"/>
              </a:ext>
            </a:extLst>
          </p:cNvPr>
          <p:cNvSpPr txBox="1"/>
          <p:nvPr/>
        </p:nvSpPr>
        <p:spPr>
          <a:xfrm>
            <a:off x="1292470" y="527538"/>
            <a:ext cx="3670877" cy="461665"/>
          </a:xfrm>
          <a:prstGeom prst="rect">
            <a:avLst/>
          </a:prstGeom>
          <a:noFill/>
        </p:spPr>
        <p:txBody>
          <a:bodyPr wrap="none" rtlCol="0">
            <a:spAutoFit/>
          </a:bodyPr>
          <a:lstStyle/>
          <a:p>
            <a:r>
              <a:rPr lang="en-US" sz="2400" b="1" dirty="0"/>
              <a:t>mAP of the tracking model:</a:t>
            </a:r>
            <a:endParaRPr lang="en-IN" sz="2400" b="1" dirty="0"/>
          </a:p>
        </p:txBody>
      </p:sp>
    </p:spTree>
    <p:extLst>
      <p:ext uri="{BB962C8B-B14F-4D97-AF65-F5344CB8AC3E}">
        <p14:creationId xmlns:p14="http://schemas.microsoft.com/office/powerpoint/2010/main" val="2651444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C73089-C8F9-B6FE-2EC2-69AD7D2938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7257" y="1450022"/>
            <a:ext cx="5277485" cy="3957955"/>
          </a:xfrm>
          <a:prstGeom prst="rect">
            <a:avLst/>
          </a:prstGeom>
        </p:spPr>
      </p:pic>
      <p:sp>
        <p:nvSpPr>
          <p:cNvPr id="3" name="TextBox 2">
            <a:extLst>
              <a:ext uri="{FF2B5EF4-FFF2-40B4-BE49-F238E27FC236}">
                <a16:creationId xmlns:a16="http://schemas.microsoft.com/office/drawing/2014/main" id="{8F9E391A-EA52-0C68-762D-E180BF0AF9C0}"/>
              </a:ext>
            </a:extLst>
          </p:cNvPr>
          <p:cNvSpPr txBox="1"/>
          <p:nvPr/>
        </p:nvSpPr>
        <p:spPr>
          <a:xfrm>
            <a:off x="1090246" y="316523"/>
            <a:ext cx="4255477" cy="461665"/>
          </a:xfrm>
          <a:prstGeom prst="rect">
            <a:avLst/>
          </a:prstGeom>
          <a:noFill/>
        </p:spPr>
        <p:txBody>
          <a:bodyPr wrap="square" rtlCol="0">
            <a:spAutoFit/>
          </a:bodyPr>
          <a:lstStyle/>
          <a:p>
            <a:r>
              <a:rPr lang="en-US" sz="2400" b="1" dirty="0"/>
              <a:t>Confusion Matrix of the model:</a:t>
            </a:r>
            <a:endParaRPr lang="en-IN" sz="2400" b="1" dirty="0"/>
          </a:p>
        </p:txBody>
      </p:sp>
    </p:spTree>
    <p:extLst>
      <p:ext uri="{BB962C8B-B14F-4D97-AF65-F5344CB8AC3E}">
        <p14:creationId xmlns:p14="http://schemas.microsoft.com/office/powerpoint/2010/main" val="1118017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E7E7E5-9E8D-E429-275F-E6E678735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0323" y="1977390"/>
            <a:ext cx="5805170" cy="2903220"/>
          </a:xfrm>
          <a:prstGeom prst="rect">
            <a:avLst/>
          </a:prstGeom>
        </p:spPr>
      </p:pic>
      <p:sp>
        <p:nvSpPr>
          <p:cNvPr id="3" name="TextBox 2">
            <a:extLst>
              <a:ext uri="{FF2B5EF4-FFF2-40B4-BE49-F238E27FC236}">
                <a16:creationId xmlns:a16="http://schemas.microsoft.com/office/drawing/2014/main" id="{74643005-19A4-8EEF-91B8-F7EE7F00074D}"/>
              </a:ext>
            </a:extLst>
          </p:cNvPr>
          <p:cNvSpPr txBox="1"/>
          <p:nvPr/>
        </p:nvSpPr>
        <p:spPr>
          <a:xfrm>
            <a:off x="1314448" y="747346"/>
            <a:ext cx="4892921" cy="461665"/>
          </a:xfrm>
          <a:prstGeom prst="rect">
            <a:avLst/>
          </a:prstGeom>
          <a:noFill/>
        </p:spPr>
        <p:txBody>
          <a:bodyPr wrap="square" rtlCol="0">
            <a:spAutoFit/>
          </a:bodyPr>
          <a:lstStyle/>
          <a:p>
            <a:r>
              <a:rPr lang="en-US" sz="2400" b="1" dirty="0"/>
              <a:t>Training Metrics of Player Detection:</a:t>
            </a:r>
            <a:endParaRPr lang="en-IN" sz="2400" b="1" dirty="0"/>
          </a:p>
        </p:txBody>
      </p:sp>
    </p:spTree>
    <p:extLst>
      <p:ext uri="{BB962C8B-B14F-4D97-AF65-F5344CB8AC3E}">
        <p14:creationId xmlns:p14="http://schemas.microsoft.com/office/powerpoint/2010/main" val="372050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4EDE-4FE4-6084-F67D-0B662BA96331}"/>
              </a:ext>
            </a:extLst>
          </p:cNvPr>
          <p:cNvSpPr>
            <a:spLocks noGrp="1"/>
          </p:cNvSpPr>
          <p:nvPr>
            <p:ph type="title"/>
          </p:nvPr>
        </p:nvSpPr>
        <p:spPr/>
        <p:txBody>
          <a:bodyPr/>
          <a:lstStyle/>
          <a:p>
            <a:r>
              <a:rPr lang="en-US" dirty="0"/>
              <a:t>SHOT MAP</a:t>
            </a:r>
            <a:endParaRPr lang="en-IN" dirty="0"/>
          </a:p>
        </p:txBody>
      </p:sp>
      <p:sp>
        <p:nvSpPr>
          <p:cNvPr id="3" name="Text Placeholder 2">
            <a:extLst>
              <a:ext uri="{FF2B5EF4-FFF2-40B4-BE49-F238E27FC236}">
                <a16:creationId xmlns:a16="http://schemas.microsoft.com/office/drawing/2014/main" id="{E9FB549E-2FDA-2A12-6206-F25A9EA6666B}"/>
              </a:ext>
            </a:extLst>
          </p:cNvPr>
          <p:cNvSpPr>
            <a:spLocks noGrp="1"/>
          </p:cNvSpPr>
          <p:nvPr>
            <p:ph type="body"/>
          </p:nvPr>
        </p:nvSpPr>
        <p:spPr>
          <a:xfrm>
            <a:off x="609480" y="1604519"/>
            <a:ext cx="10972440" cy="5135327"/>
          </a:xfrm>
        </p:spPr>
        <p:txBody>
          <a:bodyPr>
            <a:normAutofit/>
          </a:bodyPr>
          <a:lstStyle/>
          <a:p>
            <a:pPr marL="0" indent="0">
              <a:buNone/>
            </a:pPr>
            <a:r>
              <a:rPr lang="en-US" sz="2000" kern="0" dirty="0">
                <a:solidFill>
                  <a:srgbClr val="000000"/>
                </a:solidFill>
                <a:effectLst/>
                <a:latin typeface="Times New Roman" panose="02020603050405020304" pitchFamily="18" charset="0"/>
                <a:ea typeface="Times New Roman" panose="02020603050405020304" pitchFamily="18" charset="0"/>
              </a:rPr>
              <a:t>For each football match analyzed, a shot map is generated, which is a visual representation of the football pitch that displays the locations of all the shots taken during the game. </a:t>
            </a:r>
          </a:p>
          <a:p>
            <a:pPr marL="0" indent="0">
              <a:buNone/>
            </a:pPr>
            <a:endParaRPr lang="en-US" sz="2000" kern="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                                                                                                        </a:t>
            </a:r>
          </a:p>
          <a:p>
            <a:pPr marL="0" indent="0">
              <a:buNone/>
            </a:pPr>
            <a:r>
              <a:rPr lang="en-IN" sz="2000" dirty="0"/>
              <a:t>                             </a:t>
            </a:r>
          </a:p>
          <a:p>
            <a:pPr marL="0" indent="0">
              <a:buNone/>
            </a:pPr>
            <a:r>
              <a:rPr lang="en-IN" sz="2000" dirty="0"/>
              <a:t>                                              </a:t>
            </a:r>
            <a:r>
              <a:rPr lang="en-IN" sz="1800" dirty="0">
                <a:effectLst/>
                <a:latin typeface="Times New Roman" panose="02020603050405020304" pitchFamily="18" charset="0"/>
                <a:ea typeface="Calibri" panose="020F0502020204030204" pitchFamily="34" charset="0"/>
              </a:rPr>
              <a:t>Short map of Real Madrid &amp; Barcelona</a:t>
            </a:r>
            <a:endParaRPr lang="en-IN" sz="2000" dirty="0"/>
          </a:p>
        </p:txBody>
      </p:sp>
      <p:pic>
        <p:nvPicPr>
          <p:cNvPr id="4" name="Picture 3">
            <a:extLst>
              <a:ext uri="{FF2B5EF4-FFF2-40B4-BE49-F238E27FC236}">
                <a16:creationId xmlns:a16="http://schemas.microsoft.com/office/drawing/2014/main" id="{26483785-3039-263F-817E-3D998371AB1F}"/>
              </a:ext>
            </a:extLst>
          </p:cNvPr>
          <p:cNvPicPr>
            <a:picLocks noChangeAspect="1"/>
          </p:cNvPicPr>
          <p:nvPr/>
        </p:nvPicPr>
        <p:blipFill>
          <a:blip r:embed="rId2"/>
          <a:stretch>
            <a:fillRect/>
          </a:stretch>
        </p:blipFill>
        <p:spPr>
          <a:xfrm>
            <a:off x="3287645" y="3022571"/>
            <a:ext cx="4404360" cy="3093720"/>
          </a:xfrm>
          <a:prstGeom prst="rect">
            <a:avLst/>
          </a:prstGeom>
        </p:spPr>
      </p:pic>
    </p:spTree>
    <p:extLst>
      <p:ext uri="{BB962C8B-B14F-4D97-AF65-F5344CB8AC3E}">
        <p14:creationId xmlns:p14="http://schemas.microsoft.com/office/powerpoint/2010/main" val="170695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9CD1-6DAC-F622-20E1-58BC159B7D6D}"/>
              </a:ext>
            </a:extLst>
          </p:cNvPr>
          <p:cNvSpPr>
            <a:spLocks noGrp="1"/>
          </p:cNvSpPr>
          <p:nvPr>
            <p:ph type="title"/>
          </p:nvPr>
        </p:nvSpPr>
        <p:spPr/>
        <p:txBody>
          <a:bodyPr/>
          <a:lstStyle/>
          <a:p>
            <a:r>
              <a:rPr lang="en-US" dirty="0"/>
              <a:t>PASS MAP</a:t>
            </a:r>
            <a:endParaRPr lang="en-IN" dirty="0"/>
          </a:p>
        </p:txBody>
      </p:sp>
      <p:sp>
        <p:nvSpPr>
          <p:cNvPr id="3" name="Text Placeholder 2">
            <a:extLst>
              <a:ext uri="{FF2B5EF4-FFF2-40B4-BE49-F238E27FC236}">
                <a16:creationId xmlns:a16="http://schemas.microsoft.com/office/drawing/2014/main" id="{26CFC7FB-05CA-EDA2-068C-A5FE67C429C2}"/>
              </a:ext>
            </a:extLst>
          </p:cNvPr>
          <p:cNvSpPr>
            <a:spLocks noGrp="1"/>
          </p:cNvSpPr>
          <p:nvPr>
            <p:ph type="body"/>
          </p:nvPr>
        </p:nvSpPr>
        <p:spPr>
          <a:xfrm>
            <a:off x="369871" y="2547991"/>
            <a:ext cx="9709078" cy="205484"/>
          </a:xfrm>
        </p:spPr>
        <p:txBody>
          <a:bodyPr/>
          <a:lstStyle/>
          <a:p>
            <a:pPr marL="0" indent="0">
              <a:buNone/>
            </a:pPr>
            <a:r>
              <a:rPr lang="en-US" sz="20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pass map is a graphical representation of all the passes that occur on the football field during a game. </a:t>
            </a:r>
          </a:p>
          <a:p>
            <a:pPr marL="0" indent="0">
              <a:buNone/>
            </a:pPr>
            <a:endParaRPr lang="en-IN" dirty="0"/>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F89EA8AD-F0FC-3E48-C19B-988272FD043B}"/>
              </a:ext>
            </a:extLst>
          </p:cNvPr>
          <p:cNvPicPr>
            <a:picLocks noChangeAspect="1"/>
          </p:cNvPicPr>
          <p:nvPr/>
        </p:nvPicPr>
        <p:blipFill>
          <a:blip r:embed="rId2"/>
          <a:stretch>
            <a:fillRect/>
          </a:stretch>
        </p:blipFill>
        <p:spPr>
          <a:xfrm>
            <a:off x="609480" y="2650733"/>
            <a:ext cx="4465320" cy="3128010"/>
          </a:xfrm>
          <a:prstGeom prst="rect">
            <a:avLst/>
          </a:prstGeom>
        </p:spPr>
      </p:pic>
      <p:pic>
        <p:nvPicPr>
          <p:cNvPr id="5" name="Picture 4">
            <a:extLst>
              <a:ext uri="{FF2B5EF4-FFF2-40B4-BE49-F238E27FC236}">
                <a16:creationId xmlns:a16="http://schemas.microsoft.com/office/drawing/2014/main" id="{1883765A-6645-516E-29D9-015B98226EAC}"/>
              </a:ext>
            </a:extLst>
          </p:cNvPr>
          <p:cNvPicPr>
            <a:picLocks noChangeAspect="1"/>
          </p:cNvPicPr>
          <p:nvPr/>
        </p:nvPicPr>
        <p:blipFill>
          <a:blip r:embed="rId3"/>
          <a:stretch>
            <a:fillRect/>
          </a:stretch>
        </p:blipFill>
        <p:spPr>
          <a:xfrm>
            <a:off x="6095700" y="2645698"/>
            <a:ext cx="4465321" cy="3133045"/>
          </a:xfrm>
          <a:prstGeom prst="rect">
            <a:avLst/>
          </a:prstGeom>
        </p:spPr>
      </p:pic>
      <p:sp>
        <p:nvSpPr>
          <p:cNvPr id="6" name="TextBox 5">
            <a:extLst>
              <a:ext uri="{FF2B5EF4-FFF2-40B4-BE49-F238E27FC236}">
                <a16:creationId xmlns:a16="http://schemas.microsoft.com/office/drawing/2014/main" id="{C65B3C5D-A3A1-4866-C75B-6BAAF4FDB452}"/>
              </a:ext>
            </a:extLst>
          </p:cNvPr>
          <p:cNvSpPr txBox="1"/>
          <p:nvPr/>
        </p:nvSpPr>
        <p:spPr>
          <a:xfrm>
            <a:off x="873304" y="5959012"/>
            <a:ext cx="9524144" cy="369332"/>
          </a:xfrm>
          <a:prstGeom prst="rect">
            <a:avLst/>
          </a:prstGeom>
          <a:noFill/>
        </p:spPr>
        <p:txBody>
          <a:bodyPr wrap="square" rtlCol="0">
            <a:spAutoFit/>
          </a:bodyPr>
          <a:lstStyle/>
          <a:p>
            <a:r>
              <a:rPr lang="en-IN" dirty="0"/>
              <a:t>          Pass map of Barcelona                                                   Pass map of Real Madrid</a:t>
            </a:r>
          </a:p>
        </p:txBody>
      </p:sp>
    </p:spTree>
    <p:extLst>
      <p:ext uri="{BB962C8B-B14F-4D97-AF65-F5344CB8AC3E}">
        <p14:creationId xmlns:p14="http://schemas.microsoft.com/office/powerpoint/2010/main" val="379710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138A-DE99-ED53-0392-B30D07CFF180}"/>
              </a:ext>
            </a:extLst>
          </p:cNvPr>
          <p:cNvSpPr>
            <a:spLocks noGrp="1"/>
          </p:cNvSpPr>
          <p:nvPr>
            <p:ph type="title"/>
          </p:nvPr>
        </p:nvSpPr>
        <p:spPr/>
        <p:txBody>
          <a:bodyPr/>
          <a:lstStyle/>
          <a:p>
            <a:r>
              <a:rPr lang="en-US" dirty="0"/>
              <a:t>DANGEROUS PASS</a:t>
            </a:r>
            <a:endParaRPr lang="en-IN" dirty="0"/>
          </a:p>
        </p:txBody>
      </p:sp>
      <p:sp>
        <p:nvSpPr>
          <p:cNvPr id="3" name="Text Placeholder 2">
            <a:extLst>
              <a:ext uri="{FF2B5EF4-FFF2-40B4-BE49-F238E27FC236}">
                <a16:creationId xmlns:a16="http://schemas.microsoft.com/office/drawing/2014/main" id="{0821A62F-138D-B5C2-F65A-BA3D6B317627}"/>
              </a:ext>
            </a:extLst>
          </p:cNvPr>
          <p:cNvSpPr>
            <a:spLocks noGrp="1"/>
          </p:cNvSpPr>
          <p:nvPr>
            <p:ph type="body"/>
          </p:nvPr>
        </p:nvSpPr>
        <p:spPr>
          <a:xfrm>
            <a:off x="609480" y="1604519"/>
            <a:ext cx="10972440" cy="4837377"/>
          </a:xfrm>
        </p:spPr>
        <p:txBody>
          <a:bodyPr>
            <a:normAutofit/>
          </a:bodyPr>
          <a:lstStyle/>
          <a:p>
            <a:pPr marL="0" indent="0">
              <a:buNone/>
            </a:pPr>
            <a:r>
              <a:rPr lang="en-US" sz="2000" kern="0" dirty="0">
                <a:solidFill>
                  <a:srgbClr val="000000"/>
                </a:solidFill>
                <a:effectLst/>
                <a:latin typeface="Times New Roman" panose="02020603050405020304" pitchFamily="18" charset="0"/>
                <a:ea typeface="Times New Roman" panose="02020603050405020304" pitchFamily="18" charset="0"/>
              </a:rPr>
              <a:t>A dangerous pass is defined as one that leads to a goal or, at the very least, an attempt at the goal. These passes are critical in determining the attacking prowess and effectiveness of a team.</a:t>
            </a:r>
          </a:p>
          <a:p>
            <a:pPr marL="0" indent="0">
              <a:buNone/>
            </a:pPr>
            <a:endParaRPr lang="en-US" sz="2000" kern="0"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US" sz="2000" kern="0" dirty="0">
              <a:solidFill>
                <a:srgbClr val="000000"/>
              </a:solidFill>
              <a:latin typeface="Times New Roman" panose="02020603050405020304" pitchFamily="18" charset="0"/>
              <a:ea typeface="Times New Roman" panose="02020603050405020304" pitchFamily="18" charset="0"/>
            </a:endParaRPr>
          </a:p>
          <a:p>
            <a:pPr marL="0" indent="0">
              <a:buNone/>
            </a:pPr>
            <a:r>
              <a:rPr lang="en-US" sz="2000" kern="0" dirty="0">
                <a:solidFill>
                  <a:srgbClr val="000000"/>
                </a:solidFill>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rPr>
              <a:t>Dangerous Pass map by Barcelona</a:t>
            </a:r>
            <a:r>
              <a:rPr lang="en-US" sz="2000" kern="0" dirty="0">
                <a:solidFill>
                  <a:srgbClr val="000000"/>
                </a:solidFill>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rPr>
              <a:t>Dangerous Pass map by Real Madrid</a:t>
            </a:r>
            <a:endParaRPr lang="en-US" sz="2000" kern="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IN" sz="2000" dirty="0"/>
          </a:p>
        </p:txBody>
      </p:sp>
      <p:pic>
        <p:nvPicPr>
          <p:cNvPr id="4" name="Picture 3">
            <a:extLst>
              <a:ext uri="{FF2B5EF4-FFF2-40B4-BE49-F238E27FC236}">
                <a16:creationId xmlns:a16="http://schemas.microsoft.com/office/drawing/2014/main" id="{C6D7120F-0C80-E516-21D5-9093F06CF737}"/>
              </a:ext>
            </a:extLst>
          </p:cNvPr>
          <p:cNvPicPr>
            <a:picLocks noChangeAspect="1"/>
          </p:cNvPicPr>
          <p:nvPr/>
        </p:nvPicPr>
        <p:blipFill>
          <a:blip r:embed="rId2"/>
          <a:stretch>
            <a:fillRect/>
          </a:stretch>
        </p:blipFill>
        <p:spPr>
          <a:xfrm>
            <a:off x="840640" y="2909436"/>
            <a:ext cx="4777740" cy="3341370"/>
          </a:xfrm>
          <a:prstGeom prst="rect">
            <a:avLst/>
          </a:prstGeom>
        </p:spPr>
      </p:pic>
      <p:pic>
        <p:nvPicPr>
          <p:cNvPr id="5" name="Picture 4">
            <a:extLst>
              <a:ext uri="{FF2B5EF4-FFF2-40B4-BE49-F238E27FC236}">
                <a16:creationId xmlns:a16="http://schemas.microsoft.com/office/drawing/2014/main" id="{B05AF73B-D59C-8F89-D15B-C979D095F9F1}"/>
              </a:ext>
            </a:extLst>
          </p:cNvPr>
          <p:cNvPicPr>
            <a:picLocks noChangeAspect="1"/>
          </p:cNvPicPr>
          <p:nvPr/>
        </p:nvPicPr>
        <p:blipFill>
          <a:blip r:embed="rId3"/>
          <a:stretch>
            <a:fillRect/>
          </a:stretch>
        </p:blipFill>
        <p:spPr>
          <a:xfrm>
            <a:off x="5849540" y="2909436"/>
            <a:ext cx="4777740" cy="3340195"/>
          </a:xfrm>
          <a:prstGeom prst="rect">
            <a:avLst/>
          </a:prstGeom>
        </p:spPr>
      </p:pic>
      <p:sp>
        <p:nvSpPr>
          <p:cNvPr id="6" name="TextBox 5">
            <a:extLst>
              <a:ext uri="{FF2B5EF4-FFF2-40B4-BE49-F238E27FC236}">
                <a16:creationId xmlns:a16="http://schemas.microsoft.com/office/drawing/2014/main" id="{A72EEC7F-036E-6C84-97B3-6FDE0AD3A267}"/>
              </a:ext>
            </a:extLst>
          </p:cNvPr>
          <p:cNvSpPr txBox="1"/>
          <p:nvPr/>
        </p:nvSpPr>
        <p:spPr>
          <a:xfrm flipH="1">
            <a:off x="1360811" y="6249631"/>
            <a:ext cx="9026362" cy="369332"/>
          </a:xfrm>
          <a:prstGeom prst="rect">
            <a:avLst/>
          </a:prstGeom>
          <a:noFill/>
        </p:spPr>
        <p:txBody>
          <a:bodyPr wrap="square" rtlCol="0">
            <a:spAutoFit/>
          </a:bodyPr>
          <a:lstStyle/>
          <a:p>
            <a:r>
              <a:rPr lang="en-IN" dirty="0"/>
              <a:t>Dangerous Pass map of Barcelona                      Dangerous Pass map of Real Madrid</a:t>
            </a:r>
          </a:p>
        </p:txBody>
      </p:sp>
    </p:spTree>
    <p:extLst>
      <p:ext uri="{BB962C8B-B14F-4D97-AF65-F5344CB8AC3E}">
        <p14:creationId xmlns:p14="http://schemas.microsoft.com/office/powerpoint/2010/main" val="387677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890</Words>
  <Application>Microsoft Office PowerPoint</Application>
  <PresentationFormat>Widescreen</PresentationFormat>
  <Paragraphs>124</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Calibri</vt:lpstr>
      <vt:lpstr>Calibri Light</vt:lpstr>
      <vt:lpstr>Cambria</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SHOT MAP</vt:lpstr>
      <vt:lpstr>PASS MAP</vt:lpstr>
      <vt:lpstr>DANGEROUS PASS</vt:lpstr>
      <vt:lpstr>HEAT MAP</vt:lpstr>
      <vt:lpstr>POSSESSION CHAIN</vt:lpstr>
      <vt:lpstr>PREDICTION OF GOALS </vt:lpstr>
      <vt:lpstr>NUMBER OF SHOTS</vt:lpstr>
      <vt:lpstr>NUMBER OF GOALS</vt:lpstr>
      <vt:lpstr>PROPORTION OF SHOTS TO GOAL</vt:lpstr>
      <vt:lpstr>SHOT GOAL ANGLE</vt:lpstr>
      <vt:lpstr>GOAL SCORED SHOT ANGLE</vt:lpstr>
      <vt:lpstr>PROBABILITY OF SCORING DISTANCE</vt:lpstr>
      <vt:lpstr>PROBABILITY OF SCORING DISTANCE SQUARED</vt:lpstr>
      <vt:lpstr>PROBABILITY OF GOAL</vt:lpstr>
      <vt:lpstr>ROC CURVE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Hareen Maddipatla</dc:creator>
  <cp:lastModifiedBy>Hareen Maddipatla</cp:lastModifiedBy>
  <cp:revision>2</cp:revision>
  <dcterms:created xsi:type="dcterms:W3CDTF">2023-05-23T00:44:31Z</dcterms:created>
  <dcterms:modified xsi:type="dcterms:W3CDTF">2023-05-23T01:08:01Z</dcterms:modified>
</cp:coreProperties>
</file>